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9" r:id="rId2"/>
    <p:sldId id="276" r:id="rId3"/>
    <p:sldId id="277" r:id="rId4"/>
    <p:sldId id="278" r:id="rId5"/>
    <p:sldId id="256" r:id="rId6"/>
    <p:sldId id="257" r:id="rId7"/>
    <p:sldId id="258" r:id="rId8"/>
    <p:sldId id="271" r:id="rId9"/>
    <p:sldId id="270" r:id="rId10"/>
    <p:sldId id="260" r:id="rId11"/>
    <p:sldId id="275" r:id="rId12"/>
    <p:sldId id="259" r:id="rId13"/>
    <p:sldId id="262" r:id="rId14"/>
    <p:sldId id="261" r:id="rId15"/>
    <p:sldId id="279" r:id="rId16"/>
    <p:sldId id="280" r:id="rId17"/>
    <p:sldId id="263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2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50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21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Dr. Maher </a:t>
            </a:r>
            <a:r>
              <a:rPr lang="en-US" b="1" dirty="0" err="1" smtClean="0">
                <a:solidFill>
                  <a:srgbClr val="FFFF00"/>
                </a:solidFill>
              </a:rPr>
              <a:t>jabbar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salih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Medical oncologist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Al-</a:t>
            </a:r>
            <a:r>
              <a:rPr lang="en-US" b="1" dirty="0" err="1" smtClean="0">
                <a:solidFill>
                  <a:srgbClr val="FFFF00"/>
                </a:solidFill>
              </a:rPr>
              <a:t>basrah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onco</a:t>
            </a:r>
            <a:r>
              <a:rPr lang="en-US" b="1" dirty="0" smtClean="0">
                <a:solidFill>
                  <a:srgbClr val="FFFF00"/>
                </a:solidFill>
              </a:rPr>
              <a:t>. Centre </a:t>
            </a:r>
          </a:p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Leturer</a:t>
            </a:r>
            <a:r>
              <a:rPr lang="en-US" b="1" dirty="0" smtClean="0">
                <a:solidFill>
                  <a:srgbClr val="FFFF00"/>
                </a:solidFill>
              </a:rPr>
              <a:t> at al-</a:t>
            </a:r>
            <a:r>
              <a:rPr lang="en-US" b="1" dirty="0" err="1" smtClean="0">
                <a:solidFill>
                  <a:srgbClr val="FFFF00"/>
                </a:solidFill>
              </a:rPr>
              <a:t>basrah</a:t>
            </a:r>
            <a:r>
              <a:rPr lang="en-US" b="1" dirty="0" smtClean="0">
                <a:solidFill>
                  <a:srgbClr val="FFFF00"/>
                </a:solidFill>
              </a:rPr>
              <a:t> medicine college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November - 2023</a:t>
            </a:r>
            <a:endParaRPr lang="ar-IQ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111"/>
            <a:ext cx="8458200" cy="621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 : </a:t>
            </a: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relief (</a:t>
            </a:r>
            <a:r>
              <a:rPr lang="en-US" dirty="0">
                <a:solidFill>
                  <a:srgbClr val="FF0000"/>
                </a:solidFill>
              </a:rPr>
              <a:t>rescue</a:t>
            </a:r>
            <a:r>
              <a:rPr lang="en-US" dirty="0"/>
              <a:t>) medications</a:t>
            </a:r>
          </a:p>
          <a:p>
            <a:r>
              <a:rPr lang="en-US" dirty="0" smtClean="0"/>
              <a:t>1-Short-acting </a:t>
            </a:r>
            <a:r>
              <a:rPr lang="en-US" dirty="0"/>
              <a:t>beta </a:t>
            </a:r>
            <a:r>
              <a:rPr lang="en-US" dirty="0" err="1" smtClean="0"/>
              <a:t>agonists..salbutamol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2-Ipratropium</a:t>
            </a:r>
            <a:endParaRPr lang="en-US" dirty="0"/>
          </a:p>
          <a:p>
            <a:r>
              <a:rPr lang="en-US" dirty="0" smtClean="0"/>
              <a:t>3-Oral </a:t>
            </a:r>
            <a:r>
              <a:rPr lang="en-US" dirty="0"/>
              <a:t>and intravenous </a:t>
            </a:r>
            <a:r>
              <a:rPr lang="en-US" dirty="0" smtClean="0"/>
              <a:t>corticosteroids…</a:t>
            </a:r>
            <a:r>
              <a:rPr lang="en-US" dirty="0" err="1" smtClean="0"/>
              <a:t>hydrocortison</a:t>
            </a:r>
            <a:r>
              <a:rPr lang="en-US" dirty="0" smtClean="0"/>
              <a:t>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422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Long </a:t>
            </a:r>
            <a:r>
              <a:rPr lang="en-US" b="1" dirty="0">
                <a:solidFill>
                  <a:srgbClr val="FF0000"/>
                </a:solidFill>
              </a:rPr>
              <a:t>term relief :</a:t>
            </a:r>
            <a:br>
              <a:rPr lang="en-US" b="1" dirty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LABA…..long acting Beta agonist.</a:t>
            </a:r>
          </a:p>
          <a:p>
            <a:r>
              <a:rPr lang="en-US" dirty="0" smtClean="0"/>
              <a:t>LTRA…</a:t>
            </a:r>
            <a:r>
              <a:rPr lang="en-US" dirty="0" err="1" smtClean="0"/>
              <a:t>leukotrine</a:t>
            </a:r>
            <a:r>
              <a:rPr lang="en-US" dirty="0" smtClean="0"/>
              <a:t> inhibitors</a:t>
            </a:r>
          </a:p>
          <a:p>
            <a:r>
              <a:rPr lang="en-US" dirty="0" smtClean="0"/>
              <a:t>Theophylline .</a:t>
            </a:r>
          </a:p>
          <a:p>
            <a:r>
              <a:rPr lang="en-US" dirty="0" smtClean="0"/>
              <a:t> steroids …prednisolone 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528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90600"/>
            <a:ext cx="86391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1310"/>
            <a:ext cx="8305800" cy="58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9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TREATMENT :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QUIT SMOKING</a:t>
            </a:r>
          </a:p>
          <a:p>
            <a:r>
              <a:rPr lang="en-US" dirty="0" smtClean="0"/>
              <a:t>2- BRONCHIDILATORS </a:t>
            </a:r>
          </a:p>
          <a:p>
            <a:r>
              <a:rPr lang="en-US" dirty="0" smtClean="0"/>
              <a:t>3- ANTIBIOTICS +_ STEROIDS </a:t>
            </a:r>
          </a:p>
          <a:p>
            <a:r>
              <a:rPr lang="en-US" dirty="0" smtClean="0"/>
              <a:t>4- OXYGEN SUPPLY  ?</a:t>
            </a:r>
          </a:p>
          <a:p>
            <a:r>
              <a:rPr lang="en-US" dirty="0" smtClean="0"/>
              <a:t>5- SURGERY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3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215" y="1676400"/>
            <a:ext cx="723522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Thanks a lot …</a:t>
            </a:r>
            <a:endParaRPr lang="ar-IQ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905000"/>
            <a:ext cx="5257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961575"/>
            <a:ext cx="5029200" cy="43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971550"/>
            <a:ext cx="64262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994" y="1950098"/>
            <a:ext cx="3078382" cy="36125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981200"/>
            <a:ext cx="316338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2" y="914400"/>
            <a:ext cx="6903508" cy="517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92" y="1295400"/>
            <a:ext cx="5710027" cy="428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diseases : 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1-Obstructive </a:t>
            </a:r>
            <a:r>
              <a:rPr lang="en-US" dirty="0">
                <a:solidFill>
                  <a:srgbClr val="FF0000"/>
                </a:solidFill>
              </a:rPr>
              <a:t>lung </a:t>
            </a:r>
            <a:r>
              <a:rPr lang="en-US" dirty="0" smtClean="0">
                <a:solidFill>
                  <a:srgbClr val="FF0000"/>
                </a:solidFill>
              </a:rPr>
              <a:t>diseases</a:t>
            </a:r>
            <a:r>
              <a:rPr lang="en-US" dirty="0" smtClean="0"/>
              <a:t>(COPD, asthma ,</a:t>
            </a:r>
            <a:r>
              <a:rPr lang="en-US" dirty="0" err="1" smtClean="0"/>
              <a:t>bronchectasis</a:t>
            </a:r>
            <a:r>
              <a:rPr lang="en-US" dirty="0" smtClean="0"/>
              <a:t> , cystic fibrosis 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2-restrictive</a:t>
            </a:r>
            <a:r>
              <a:rPr lang="en-US" dirty="0" smtClean="0"/>
              <a:t> lung dis…lung fibrosis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3-infections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4-tumors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-pulmonary </a:t>
            </a:r>
            <a:r>
              <a:rPr lang="en-US" dirty="0" smtClean="0">
                <a:solidFill>
                  <a:srgbClr val="FF0000"/>
                </a:solidFill>
              </a:rPr>
              <a:t>vascular</a:t>
            </a:r>
            <a:r>
              <a:rPr lang="en-US" dirty="0" smtClean="0"/>
              <a:t> dis.</a:t>
            </a:r>
          </a:p>
          <a:p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934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Obstructive </a:t>
            </a:r>
            <a:r>
              <a:rPr lang="en-US" dirty="0">
                <a:solidFill>
                  <a:srgbClr val="FF0000"/>
                </a:solidFill>
              </a:rPr>
              <a:t>lung diseases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1-COPD</a:t>
            </a:r>
            <a:r>
              <a:rPr lang="en-US" dirty="0">
                <a:solidFill>
                  <a:prstClr val="black"/>
                </a:solidFill>
              </a:rPr>
              <a:t>,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2-asthma ,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3-bronchectasis </a:t>
            </a:r>
            <a:r>
              <a:rPr lang="en-US" dirty="0">
                <a:solidFill>
                  <a:prstClr val="black"/>
                </a:solidFill>
              </a:rPr>
              <a:t>,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4-cystic </a:t>
            </a:r>
            <a:r>
              <a:rPr lang="en-US" dirty="0">
                <a:solidFill>
                  <a:prstClr val="black"/>
                </a:solidFill>
              </a:rPr>
              <a:t>fibrosis </a:t>
            </a:r>
            <a:r>
              <a:rPr lang="en-US" dirty="0" smtClean="0">
                <a:solidFill>
                  <a:prstClr val="black"/>
                </a:solidFill>
              </a:rPr>
              <a:t>(not lung fibrosis ) .</a:t>
            </a:r>
            <a:endParaRPr lang="en-US" dirty="0">
              <a:solidFill>
                <a:prstClr val="black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40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Asthma</a:t>
            </a:r>
            <a:r>
              <a:rPr lang="en-US" b="1" dirty="0"/>
              <a:t/>
            </a:r>
            <a:br>
              <a:rPr lang="en-US" b="1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Asthma : is </a:t>
            </a:r>
            <a:r>
              <a:rPr lang="en-US" dirty="0"/>
              <a:t>a lower respiratory tract </a:t>
            </a:r>
            <a:r>
              <a:rPr lang="en-US" dirty="0" smtClean="0"/>
              <a:t>disease ; it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pulmonary obstructive </a:t>
            </a:r>
            <a:r>
              <a:rPr lang="en-US" dirty="0" err="1"/>
              <a:t>disease.It</a:t>
            </a:r>
            <a:r>
              <a:rPr lang="en-US" dirty="0"/>
              <a:t> is also called as “</a:t>
            </a:r>
            <a:r>
              <a:rPr lang="en-US" dirty="0">
                <a:solidFill>
                  <a:srgbClr val="FF0000"/>
                </a:solidFill>
              </a:rPr>
              <a:t>REACTIVE AIRWAY DISEASE</a:t>
            </a:r>
          </a:p>
          <a:p>
            <a:endParaRPr lang="en-US" dirty="0" smtClean="0"/>
          </a:p>
          <a:p>
            <a:r>
              <a:rPr lang="en-US" dirty="0" smtClean="0"/>
              <a:t>Chronic inflammation </a:t>
            </a:r>
            <a:r>
              <a:rPr lang="en-US" dirty="0"/>
              <a:t>is associated with airway </a:t>
            </a:r>
            <a:r>
              <a:rPr lang="en-US" dirty="0" smtClean="0"/>
              <a:t>hyper-responsiveness that </a:t>
            </a:r>
            <a:r>
              <a:rPr lang="en-US" dirty="0"/>
              <a:t>leads to recurrent episodes of wheezing, </a:t>
            </a:r>
            <a:r>
              <a:rPr lang="en-US" dirty="0" smtClean="0"/>
              <a:t>breathlessness, chest </a:t>
            </a:r>
            <a:r>
              <a:rPr lang="en-US" dirty="0"/>
              <a:t>tightness and coughing, particularly at night and in </a:t>
            </a:r>
            <a:r>
              <a:rPr lang="en-US" dirty="0" smtClean="0"/>
              <a:t>the early morning.</a:t>
            </a:r>
          </a:p>
          <a:p>
            <a:endParaRPr lang="en-US" dirty="0" smtClean="0"/>
          </a:p>
          <a:p>
            <a:r>
              <a:rPr lang="en-US" dirty="0" smtClean="0"/>
              <a:t>Asthma </a:t>
            </a:r>
            <a:r>
              <a:rPr lang="en-US" dirty="0"/>
              <a:t>is the most common chronic disease among children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934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229600" cy="54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9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Pathophysiolog</a:t>
            </a:r>
            <a:r>
              <a:rPr lang="en-US" b="1" i="1" dirty="0">
                <a:solidFill>
                  <a:srgbClr val="FF0000"/>
                </a:solidFill>
              </a:rPr>
              <a:t>y</a:t>
            </a:r>
            <a:br>
              <a:rPr lang="en-US" b="1" i="1" dirty="0">
                <a:solidFill>
                  <a:srgbClr val="FF0000"/>
                </a:solidFill>
              </a:rPr>
            </a:br>
            <a:endParaRPr lang="ar-IQ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Airway </a:t>
            </a:r>
            <a:r>
              <a:rPr lang="en-US" dirty="0"/>
              <a:t>hyper-reactivity (AHR) – the tendency for airways to </a:t>
            </a:r>
            <a:r>
              <a:rPr lang="en-US" dirty="0" smtClean="0"/>
              <a:t>narrow excessively </a:t>
            </a:r>
            <a:r>
              <a:rPr lang="en-US" dirty="0"/>
              <a:t>in response to triggers that have little or no </a:t>
            </a:r>
            <a:r>
              <a:rPr lang="en-US" dirty="0" smtClean="0"/>
              <a:t>effect in </a:t>
            </a:r>
            <a:r>
              <a:rPr lang="en-US" dirty="0"/>
              <a:t>normal individuals – is integral to the diagnosis of </a:t>
            </a:r>
            <a:r>
              <a:rPr lang="en-US" dirty="0" smtClean="0"/>
              <a:t>asthma and </a:t>
            </a:r>
            <a:r>
              <a:rPr lang="en-US" dirty="0"/>
              <a:t>appears to be related, although not exclusively, to </a:t>
            </a:r>
            <a:r>
              <a:rPr lang="en-US" dirty="0" smtClean="0"/>
              <a:t>airway  inflammation .</a:t>
            </a:r>
          </a:p>
          <a:p>
            <a:r>
              <a:rPr lang="en-US" dirty="0" smtClean="0"/>
              <a:t>Other </a:t>
            </a:r>
            <a:r>
              <a:rPr lang="en-US" dirty="0"/>
              <a:t>factors likely to be important </a:t>
            </a:r>
            <a:r>
              <a:rPr lang="en-US" dirty="0" smtClean="0"/>
              <a:t>in the </a:t>
            </a:r>
            <a:r>
              <a:rPr lang="en-US" dirty="0" err="1"/>
              <a:t>behaviour</a:t>
            </a:r>
            <a:r>
              <a:rPr lang="en-US" dirty="0"/>
              <a:t> of airway smooth muscle include the degree of</a:t>
            </a:r>
          </a:p>
          <a:p>
            <a:r>
              <a:rPr lang="en-US" dirty="0"/>
              <a:t>airway narrowing and neurogenic mechanisms.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345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961</TotalTime>
  <Words>252</Words>
  <Application>Microsoft Office PowerPoint</Application>
  <PresentationFormat>عرض على الشاشة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Tahoma</vt:lpstr>
      <vt:lpstr>Wingdings 3</vt:lpstr>
      <vt:lpstr>ربطة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Lung diseases : </vt:lpstr>
      <vt:lpstr>Obstructive lung diseases </vt:lpstr>
      <vt:lpstr> Asthma </vt:lpstr>
      <vt:lpstr>عرض تقديمي في PowerPoint</vt:lpstr>
      <vt:lpstr>Pathophysiology </vt:lpstr>
      <vt:lpstr>عرض تقديمي في PowerPoint</vt:lpstr>
      <vt:lpstr>Treatment : </vt:lpstr>
      <vt:lpstr> Long term relief : </vt:lpstr>
      <vt:lpstr>عرض تقديمي في PowerPoint</vt:lpstr>
      <vt:lpstr>عرض تقديمي في PowerPoint</vt:lpstr>
      <vt:lpstr>COPD TREATMENT 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8.1</dc:creator>
  <cp:lastModifiedBy>Maher</cp:lastModifiedBy>
  <cp:revision>22</cp:revision>
  <dcterms:created xsi:type="dcterms:W3CDTF">2006-08-16T00:00:00Z</dcterms:created>
  <dcterms:modified xsi:type="dcterms:W3CDTF">2023-12-19T19:52:32Z</dcterms:modified>
</cp:coreProperties>
</file>